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57" r:id="rId7"/>
    <p:sldId id="258" r:id="rId8"/>
    <p:sldId id="259" r:id="rId9"/>
    <p:sldId id="265" r:id="rId10"/>
    <p:sldId id="262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ornsby" userId="2820a3ee-ce12-4495-b533-0fb46dbaa040" providerId="ADAL" clId="{630DC588-CD73-489E-9700-BC72863C502A}"/>
    <pc:docChg chg="modSld">
      <pc:chgData name="Joe Hornsby" userId="2820a3ee-ce12-4495-b533-0fb46dbaa040" providerId="ADAL" clId="{630DC588-CD73-489E-9700-BC72863C502A}" dt="2025-02-20T10:17:01.148" v="13" actId="20577"/>
      <pc:docMkLst>
        <pc:docMk/>
      </pc:docMkLst>
      <pc:sldChg chg="modSp mod">
        <pc:chgData name="Joe Hornsby" userId="2820a3ee-ce12-4495-b533-0fb46dbaa040" providerId="ADAL" clId="{630DC588-CD73-489E-9700-BC72863C502A}" dt="2025-02-20T10:17:01.148" v="13" actId="20577"/>
        <pc:sldMkLst>
          <pc:docMk/>
          <pc:sldMk cId="1885460945" sldId="259"/>
        </pc:sldMkLst>
        <pc:spChg chg="mod">
          <ac:chgData name="Joe Hornsby" userId="2820a3ee-ce12-4495-b533-0fb46dbaa040" providerId="ADAL" clId="{630DC588-CD73-489E-9700-BC72863C502A}" dt="2025-02-20T10:17:01.148" v="13" actId="20577"/>
          <ac:spMkLst>
            <pc:docMk/>
            <pc:sldMk cId="1885460945" sldId="25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090BC-0FF7-4618-82AA-D4A2EFA1C1D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AA99-CFA8-4293-95D9-A2A96C1F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6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9D95C-20A7-448E-A74C-EB97160F46E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48C52-3368-4AAD-B73A-58ECEC5E4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97604"/>
            <a:ext cx="12192000" cy="2091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97604"/>
            <a:ext cx="9144000" cy="117853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61519"/>
            <a:ext cx="9144000" cy="7273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subtitle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37" y="-186878"/>
            <a:ext cx="4868663" cy="2434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1" r="16698" b="2216"/>
          <a:stretch/>
        </p:blipFill>
        <p:spPr>
          <a:xfrm>
            <a:off x="5014452" y="4798040"/>
            <a:ext cx="2188627" cy="1746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10599"/>
          <a:stretch/>
        </p:blipFill>
        <p:spPr>
          <a:xfrm>
            <a:off x="7274309" y="4798040"/>
            <a:ext cx="2206055" cy="1756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r="16162" b="3170"/>
          <a:stretch/>
        </p:blipFill>
        <p:spPr>
          <a:xfrm>
            <a:off x="9551594" y="4798040"/>
            <a:ext cx="2206055" cy="1774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3" b="7070"/>
          <a:stretch/>
        </p:blipFill>
        <p:spPr>
          <a:xfrm>
            <a:off x="421018" y="4798040"/>
            <a:ext cx="2197959" cy="1764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7"/>
          <a:stretch/>
        </p:blipFill>
        <p:spPr>
          <a:xfrm>
            <a:off x="2718582" y="4798040"/>
            <a:ext cx="2196265" cy="17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65125"/>
            <a:ext cx="12192000" cy="136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438" y="682365"/>
            <a:ext cx="10515600" cy="782541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0438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438" y="638777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GB"/>
              <a:t>31/08/2018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777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US"/>
              <a:t>Bloxham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37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fld id="{CC2FE243-255C-4439-969A-7060945DFE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038" y="491639"/>
            <a:ext cx="1072534" cy="10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65125"/>
            <a:ext cx="12192000" cy="136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438" y="657095"/>
            <a:ext cx="10515600" cy="807811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0438" y="1825625"/>
            <a:ext cx="545186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438" y="638777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GB"/>
              <a:t>31/08/2018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777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US"/>
              <a:t>Bloxham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37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fld id="{CC2FE243-255C-4439-969A-7060945DFE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038" y="491639"/>
            <a:ext cx="1072534" cy="10725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0" y="1838842"/>
            <a:ext cx="586257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59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65125"/>
            <a:ext cx="12192000" cy="136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438" y="626383"/>
            <a:ext cx="10515600" cy="810532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438" y="638777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GB"/>
              <a:t>31/08/2018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777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US"/>
              <a:t>Bloxham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37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fld id="{CC2FE243-255C-4439-969A-7060945DFE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038" y="491639"/>
            <a:ext cx="1072534" cy="10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21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GB"/>
              <a:t>31/08/2018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r>
              <a:rPr lang="en-US"/>
              <a:t>Bloxham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37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rutiger-Light" panose="02020603050405020304" pitchFamily="18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</a:lstStyle>
          <a:p>
            <a:fld id="{CC2FE243-255C-4439-969A-7060945DF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5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Frutiger-Light"/>
              </a:rPr>
              <a:t>Drama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GCSE</a:t>
            </a:r>
          </a:p>
        </p:txBody>
      </p:sp>
    </p:spTree>
    <p:extLst>
      <p:ext uri="{BB962C8B-B14F-4D97-AF65-F5344CB8AC3E}">
        <p14:creationId xmlns:p14="http://schemas.microsoft.com/office/powerpoint/2010/main" val="374573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Drama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GB" sz="2400" dirty="0">
                <a:latin typeface="Frutiger-Light"/>
              </a:rPr>
              <a:t>Mr J Hornsby</a:t>
            </a:r>
            <a:endParaRPr lang="en-GB" sz="2400" dirty="0"/>
          </a:p>
          <a:p>
            <a:endParaRPr lang="en-GB" sz="2400"/>
          </a:p>
          <a:p>
            <a:r>
              <a:rPr lang="en-GB" sz="2400" dirty="0">
                <a:latin typeface="Frutiger-Light"/>
              </a:rPr>
              <a:t>Ms S Single</a:t>
            </a:r>
            <a:br>
              <a:rPr lang="en-GB" sz="2400" dirty="0">
                <a:latin typeface="Frutiger-Light"/>
              </a:rPr>
            </a:br>
            <a:endParaRPr lang="en-GB" sz="2400">
              <a:latin typeface="Frutiger-Light"/>
            </a:endParaRPr>
          </a:p>
          <a:p>
            <a:r>
              <a:rPr lang="en-GB" sz="2400" dirty="0">
                <a:latin typeface="Frutiger-Light"/>
              </a:rPr>
              <a:t>Miss H O'Donnell, Director in Residence</a:t>
            </a:r>
            <a:endParaRPr lang="en-GB" sz="2400" dirty="0"/>
          </a:p>
          <a:p>
            <a:endParaRPr lang="en-GB" sz="2400"/>
          </a:p>
          <a:p>
            <a:r>
              <a:rPr lang="en-GB" sz="2400" dirty="0">
                <a:latin typeface="Frutiger-Light"/>
              </a:rPr>
              <a:t>Mrs Sally Britten-Snell, Wardrobe Mistress</a:t>
            </a:r>
            <a:br>
              <a:rPr lang="en-GB" sz="2400" dirty="0">
                <a:latin typeface="Frutiger-Light"/>
              </a:rPr>
            </a:br>
            <a:endParaRPr lang="en-GB" sz="2400" dirty="0">
              <a:latin typeface="Frutiger-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E243-255C-4439-969A-7060945DFE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choose this subject?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kinaesthetic approach to academia which centres around practical application of knowledge through exploration of literature and cultural context.</a:t>
            </a:r>
          </a:p>
          <a:p>
            <a:r>
              <a:rPr lang="en-GB" dirty="0"/>
              <a:t>To develop confidence, self-expression, creative thinking, analytical skills, and teamwork.</a:t>
            </a:r>
          </a:p>
          <a:p>
            <a:r>
              <a:rPr lang="en-GB" dirty="0"/>
              <a:t>Transferrable skills applicable to a wide range of higher education subjects and in the workplace. </a:t>
            </a:r>
          </a:p>
          <a:p>
            <a:r>
              <a:rPr lang="en-GB" dirty="0"/>
              <a:t>Workshops, seminars, trips, public performances and opportunities to work with professional directors, actors and theatre companies.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E243-255C-4439-969A-7060945DFE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58" y="65982"/>
            <a:ext cx="10515600" cy="782541"/>
          </a:xfrm>
        </p:spPr>
        <p:txBody>
          <a:bodyPr/>
          <a:lstStyle/>
          <a:p>
            <a:r>
              <a:rPr lang="en-GB"/>
              <a:t>The nature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58" y="848523"/>
            <a:ext cx="10515600" cy="4351338"/>
          </a:xfrm>
        </p:spPr>
        <p:txBody>
          <a:bodyPr/>
          <a:lstStyle/>
          <a:p>
            <a:r>
              <a:rPr lang="en-GB"/>
              <a:t>Examination board: EDUQAS</a:t>
            </a:r>
          </a:p>
          <a:p>
            <a:r>
              <a:rPr lang="en-GB"/>
              <a:t>Course contents: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E243-255C-4439-969A-7060945DFEE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B34269-17EC-4F0C-1BBC-A26E64057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37164"/>
              </p:ext>
            </p:extLst>
          </p:nvPr>
        </p:nvGraphicFramePr>
        <p:xfrm>
          <a:off x="3042651" y="1262368"/>
          <a:ext cx="7834292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63">
                  <a:extLst>
                    <a:ext uri="{9D8B030D-6E8A-4147-A177-3AD203B41FA5}">
                      <a16:colId xmlns:a16="http://schemas.microsoft.com/office/drawing/2014/main" val="3959229568"/>
                    </a:ext>
                  </a:extLst>
                </a:gridCol>
                <a:gridCol w="3494596">
                  <a:extLst>
                    <a:ext uri="{9D8B030D-6E8A-4147-A177-3AD203B41FA5}">
                      <a16:colId xmlns:a16="http://schemas.microsoft.com/office/drawing/2014/main" val="42178863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80099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Outline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Component 1</a:t>
                      </a:r>
                    </a:p>
                    <a:p>
                      <a:r>
                        <a:rPr lang="en-GB" sz="1600" dirty="0"/>
                        <a:t>120 marks –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Devising Theatre</a:t>
                      </a:r>
                    </a:p>
                    <a:p>
                      <a:r>
                        <a:rPr lang="en-GB" sz="1600" dirty="0"/>
                        <a:t>Non-examined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Devised piece using techniques of an influential practitioner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(30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Process portfolio (999 words)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(60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Evaluation of performance (exam conditions 1 hour and 30 minutes)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(30 marks)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7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Component 2</a:t>
                      </a:r>
                    </a:p>
                    <a:p>
                      <a:r>
                        <a:rPr lang="en-GB" sz="1600" dirty="0"/>
                        <a:t>60 marks –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Performing from a Text</a:t>
                      </a:r>
                    </a:p>
                    <a:p>
                      <a:r>
                        <a:rPr lang="en-GB" sz="1600" dirty="0"/>
                        <a:t>Externally assessed by visiting examiner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Performance of two extracts from the same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6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Component 3</a:t>
                      </a:r>
                    </a:p>
                    <a:p>
                      <a:r>
                        <a:rPr lang="en-GB" sz="1600" dirty="0"/>
                        <a:t>120 marks –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Interpreting Theatre</a:t>
                      </a:r>
                    </a:p>
                    <a:p>
                      <a:r>
                        <a:rPr lang="en-GB" sz="1600" dirty="0"/>
                        <a:t>Written 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Written exam 1hr 30 mins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Section A – Set text – refugee Boy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(90 marks)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Section B – Live Theatre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(30 marks)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20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49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Examination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Frutiger-Light"/>
              </a:rPr>
              <a:t>Fourth Form: </a:t>
            </a:r>
            <a:br>
              <a:rPr lang="en-GB" dirty="0"/>
            </a:br>
            <a:r>
              <a:rPr lang="en-GB" dirty="0">
                <a:latin typeface="Frutiger-Light"/>
              </a:rPr>
              <a:t>C1 performances completed by Easter</a:t>
            </a:r>
            <a:br>
              <a:rPr lang="en-GB" dirty="0">
                <a:latin typeface="Frutiger-Light"/>
              </a:rPr>
            </a:br>
            <a:r>
              <a:rPr lang="en-GB" dirty="0">
                <a:latin typeface="Frutiger-Light"/>
              </a:rPr>
              <a:t>C1 Portfolio and Evaluation Completed </a:t>
            </a:r>
            <a:br>
              <a:rPr lang="en-GB" dirty="0">
                <a:latin typeface="Frutiger-Light"/>
              </a:rPr>
            </a:br>
            <a:r>
              <a:rPr lang="en-GB" dirty="0">
                <a:latin typeface="Frutiger-Light"/>
              </a:rPr>
              <a:t>by Summer</a:t>
            </a:r>
            <a:endParaRPr lang="en-GB" dirty="0"/>
          </a:p>
          <a:p>
            <a:endParaRPr lang="en-GB" dirty="0"/>
          </a:p>
          <a:p>
            <a:r>
              <a:rPr lang="en-GB" dirty="0">
                <a:latin typeface="Frutiger-Light"/>
              </a:rPr>
              <a:t>Fifth Form: </a:t>
            </a:r>
            <a:br>
              <a:rPr lang="en-GB" dirty="0"/>
            </a:br>
            <a:r>
              <a:rPr lang="en-GB">
                <a:latin typeface="Frutiger-Light"/>
              </a:rPr>
              <a:t>C2 performances completed </a:t>
            </a:r>
            <a:r>
              <a:rPr lang="en-GB" dirty="0">
                <a:latin typeface="Frutiger-Light"/>
              </a:rPr>
              <a:t>by February 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Frutiger-Light"/>
              </a:rPr>
              <a:t>   C3 in May with content learnt throughout two years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E243-255C-4439-969A-7060945DFEE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2491A807-CA8F-438B-A57D-69A21A85C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80" y="1293385"/>
            <a:ext cx="4550158" cy="2730095"/>
          </a:xfrm>
          <a:prstGeom prst="rect">
            <a:avLst/>
          </a:prstGeom>
        </p:spPr>
      </p:pic>
      <p:pic>
        <p:nvPicPr>
          <p:cNvPr id="12" name="Picture 11" descr="A picture containing indoor, person, sitting, television&#10;&#10;Description automatically generated">
            <a:extLst>
              <a:ext uri="{FF2B5EF4-FFF2-40B4-BE49-F238E27FC236}">
                <a16:creationId xmlns:a16="http://schemas.microsoft.com/office/drawing/2014/main" id="{1C8C9557-C0AF-4C31-9DDE-57E52DDA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47" y="4303941"/>
            <a:ext cx="3356715" cy="22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C7619C-0818-4351-97DC-95A28018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Higher Education and Careers?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Students offered places at Drama School and studying Theatre at university.</a:t>
            </a:r>
          </a:p>
          <a:p>
            <a:endParaRPr lang="en-GB"/>
          </a:p>
          <a:p>
            <a:r>
              <a:rPr lang="en-GB"/>
              <a:t>Evidence that Theatre Studies facilitates acceptance to Law at </a:t>
            </a:r>
            <a:br>
              <a:rPr lang="en-GB"/>
            </a:br>
            <a:r>
              <a:rPr lang="en-GB"/>
              <a:t>Russell Group universities.</a:t>
            </a:r>
          </a:p>
          <a:p>
            <a:endParaRPr lang="en-GB"/>
          </a:p>
          <a:p>
            <a:r>
              <a:rPr lang="en-GB"/>
              <a:t>Universities and employers recognise the transferrable skills developed.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E243-255C-4439-969A-7060945DFE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E6CA249646045A4EB09BD58A20654" ma:contentTypeVersion="14" ma:contentTypeDescription="Create a new document." ma:contentTypeScope="" ma:versionID="dd8054cbac68d058753965c5e488a729">
  <xsd:schema xmlns:xsd="http://www.w3.org/2001/XMLSchema" xmlns:xs="http://www.w3.org/2001/XMLSchema" xmlns:p="http://schemas.microsoft.com/office/2006/metadata/properties" xmlns:ns2="58d6ddba-9cde-4715-892f-b6b38b289f6e" xmlns:ns3="8987db90-819a-4eb4-8738-1b66268eb5eb" targetNamespace="http://schemas.microsoft.com/office/2006/metadata/properties" ma:root="true" ma:fieldsID="b7778e3ccc4c3410dbc7781bed52b783" ns2:_="" ns3:_="">
    <xsd:import namespace="58d6ddba-9cde-4715-892f-b6b38b289f6e"/>
    <xsd:import namespace="8987db90-819a-4eb4-8738-1b66268eb5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ddba-9cde-4715-892f-b6b38b289f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7db90-819a-4eb4-8738-1b66268eb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53854-1B9D-4E0D-B649-C76E8FE290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85047-E0DA-4A79-8869-E73B73FA209E}">
  <ds:schemaRefs>
    <ds:schemaRef ds:uri="http://schemas.microsoft.com/office/infopath/2007/PartnerControls"/>
    <ds:schemaRef ds:uri="http://purl.org/dc/elements/1.1/"/>
    <ds:schemaRef ds:uri="58d6ddba-9cde-4715-892f-b6b38b289f6e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987db90-819a-4eb4-8738-1b66268eb5e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65B797-87BC-41A5-9839-C459923E4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ddba-9cde-4715-892f-b6b38b289f6e"/>
    <ds:schemaRef ds:uri="8987db90-819a-4eb4-8738-1b66268eb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11572</TotalTime>
  <Words>317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Frutiger-Light</vt:lpstr>
      <vt:lpstr>Office Theme</vt:lpstr>
      <vt:lpstr>Drama</vt:lpstr>
      <vt:lpstr>The Drama Team</vt:lpstr>
      <vt:lpstr>Why choose this subject?</vt:lpstr>
      <vt:lpstr>The nature of the course</vt:lpstr>
      <vt:lpstr>Examination structure</vt:lpstr>
      <vt:lpstr>PowerPoint Presentation</vt:lpstr>
      <vt:lpstr>Higher Education and Careers?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 Studies</dc:title>
  <dc:creator>Samuel Brassington</dc:creator>
  <cp:lastModifiedBy>Joe Hornsby</cp:lastModifiedBy>
  <cp:revision>27</cp:revision>
  <cp:lastPrinted>2021-10-08T18:27:01Z</cp:lastPrinted>
  <dcterms:created xsi:type="dcterms:W3CDTF">2020-09-22T08:20:04Z</dcterms:created>
  <dcterms:modified xsi:type="dcterms:W3CDTF">2025-02-20T10:17:05Z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0x01010011BE6CA249646045A4EB09BD58A20654</vt:lpwstr>
  </property>
  <property fmtid="{D5CDD505-2E9C-101B-9397-08002B2CF9AE}" pid="3" name="_dlc_DocIdItemGuid">
    <vt:lpwstr>bcc56294-ced6-4ea0-b8c8-3c165b0a1450</vt:lpwstr>
  </property>
</Properties>
</file>